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3"/>
  </p:notesMasterIdLst>
  <p:sldIdLst>
    <p:sldId id="256" r:id="rId2"/>
    <p:sldId id="259" r:id="rId3"/>
    <p:sldId id="261" r:id="rId4"/>
    <p:sldId id="257" r:id="rId5"/>
    <p:sldId id="262" r:id="rId6"/>
    <p:sldId id="264" r:id="rId7"/>
    <p:sldId id="265" r:id="rId8"/>
    <p:sldId id="266" r:id="rId9"/>
    <p:sldId id="267" r:id="rId10"/>
    <p:sldId id="268"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434" autoAdjust="0"/>
  </p:normalViewPr>
  <p:slideViewPr>
    <p:cSldViewPr snapToGrid="0" snapToObjects="1">
      <p:cViewPr varScale="1">
        <p:scale>
          <a:sx n="124" d="100"/>
          <a:sy n="124" d="100"/>
        </p:scale>
        <p:origin x="1320" y="176"/>
      </p:cViewPr>
      <p:guideLst>
        <p:guide orient="horz" pos="2160"/>
        <p:guide pos="2880"/>
      </p:guideLst>
    </p:cSldViewPr>
  </p:slideViewPr>
  <p:outlineViewPr>
    <p:cViewPr>
      <p:scale>
        <a:sx n="33" d="100"/>
        <a:sy n="33" d="100"/>
      </p:scale>
      <p:origin x="0" y="-959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20FAC-DD2F-4A8D-A81C-2B237A722E86}" type="datetimeFigureOut">
              <a:rPr lang="es-MX" smtClean="0"/>
              <a:t>13/01/20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409D3-93F9-4648-AF1A-DA498158AA36}" type="slidenum">
              <a:rPr lang="es-MX" smtClean="0"/>
              <a:t>‹Nº›</a:t>
            </a:fld>
            <a:endParaRPr lang="es-MX"/>
          </a:p>
        </p:txBody>
      </p:sp>
    </p:spTree>
    <p:extLst>
      <p:ext uri="{BB962C8B-B14F-4D97-AF65-F5344CB8AC3E}">
        <p14:creationId xmlns:p14="http://schemas.microsoft.com/office/powerpoint/2010/main" val="128664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C6409D3-93F9-4648-AF1A-DA498158AA36}" type="slidenum">
              <a:rPr lang="es-MX" smtClean="0"/>
              <a:t>1</a:t>
            </a:fld>
            <a:endParaRPr lang="es-MX"/>
          </a:p>
        </p:txBody>
      </p:sp>
    </p:spTree>
    <p:extLst>
      <p:ext uri="{BB962C8B-B14F-4D97-AF65-F5344CB8AC3E}">
        <p14:creationId xmlns:p14="http://schemas.microsoft.com/office/powerpoint/2010/main" val="3805943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s-ES_tradnl"/>
              <a:t>Clic para editar título</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52983DA4-3B24-449B-95CA-514EB7E30A99}" type="datetime4">
              <a:rPr lang="en-US" smtClean="0"/>
              <a:pPr/>
              <a:t>January 13,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‹Nº›</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s-ES_tradnl"/>
              <a:t>Clic para editar título</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942120D2-3948-4F8F-BE5D-E7E7D97880B2}" type="datetime4">
              <a:rPr lang="en-US" smtClean="0"/>
              <a:pPr/>
              <a:t>January 13, 2020</a:t>
            </a:fld>
            <a:endParaRPr lang="en-US" dirty="0" err="1"/>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‹Nº›</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a:t>Clic para editar título</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ágenes encima del título">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942120D2-3948-4F8F-BE5D-E7E7D97880B2}" type="datetime4">
              <a:rPr lang="en-US" smtClean="0"/>
              <a:pPr/>
              <a:t>January 13, 2020</a:t>
            </a:fld>
            <a:endParaRPr lang="en-US" dirty="0" err="1"/>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‹Nº›</a:t>
            </a:fld>
            <a:endParaRPr lang="en-US" dirty="0"/>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s-ES_tradnl"/>
              <a:t>Clic para editar título</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BA5B59F4-DDCB-41FF-83F5-A48440F36FA7}" type="datetime4">
              <a:rPr lang="en-US" smtClean="0"/>
              <a:pPr/>
              <a:t>January 13,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‹Nº›</a:t>
            </a:fld>
            <a:endParaRPr lang="en-US"/>
          </a:p>
        </p:txBody>
      </p:sp>
      <p:sp>
        <p:nvSpPr>
          <p:cNvPr id="9"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s-ES_tradnl"/>
              <a:t>Clic para editar título</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48056348-D703-428C-A1C4-7D6796EF5F41}" type="datetime4">
              <a:rPr lang="en-US" smtClean="0"/>
              <a:pPr/>
              <a:t>January 13,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‹Nº›</a:t>
            </a:fld>
            <a:endParaRPr lang="en-US"/>
          </a:p>
        </p:txBody>
      </p:sp>
      <p:sp>
        <p:nvSpPr>
          <p:cNvPr id="9"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732D1919-1B5F-4141-B613-3E5C6008A186}" type="datetime4">
              <a:rPr lang="en-US" smtClean="0"/>
              <a:pPr/>
              <a:t>January 13,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s-ES_tradnl"/>
              <a:t>Clic para editar título</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s-ES_tradnl"/>
              <a:t>Clic para editar título</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BBCCA7B5-8BC9-491C-A887-7C3E7ED947D8}" type="datetime4">
              <a:rPr lang="en-US" smtClean="0"/>
              <a:pPr/>
              <a:t>January 13,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BDA18ED0-40F2-434C-A848-B92581875164}" type="datetime4">
              <a:rPr lang="en-US" smtClean="0"/>
              <a:pPr/>
              <a:t>January 13,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7855437F-F4F9-44A9-B4D3-9191CA04E889}" type="datetime4">
              <a:rPr lang="en-US" smtClean="0"/>
              <a:pPr/>
              <a:t>January 13,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24E59-01D0-4537-B876-7E5EC75B028D}" type="datetime4">
              <a:rPr lang="en-US" smtClean="0"/>
              <a:pPr/>
              <a:t>January 13,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s-ES_tradnl"/>
              <a:t>Clic para editar título</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655A2E49-18A1-40BC-BA5D-5A2EC8FDDF15}" type="datetime4">
              <a:rPr lang="en-US" smtClean="0"/>
              <a:pPr/>
              <a:t>January 13,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s-ES_tradnl"/>
              <a:t>Clic para editar título</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942120D2-3948-4F8F-BE5D-E7E7D97880B2}" type="datetime4">
              <a:rPr lang="en-US" smtClean="0"/>
              <a:pPr/>
              <a:t>January 13, 2020</a:t>
            </a:fld>
            <a:endParaRPr lang="en-US" dirty="0" err="1"/>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1D72EBF8-7CF5-44B7-B2BF-E22DE4D0703D}" type="slidenum">
              <a:rPr lang="en-US" smtClean="0"/>
              <a:pPr/>
              <a:t>‹Nº›</a:t>
            </a:fld>
            <a:endParaRPr lang="en-US" dirty="0"/>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sldNum="0" hdr="0" ftr="0" dt="0"/>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POETA_BALLENA</a:t>
            </a:r>
            <a:br>
              <a:rPr lang="es-ES" dirty="0"/>
            </a:br>
            <a:r>
              <a:rPr lang="es-ES" dirty="0"/>
              <a:t>(</a:t>
            </a:r>
            <a:r>
              <a:rPr lang="es-ES" dirty="0" err="1"/>
              <a:t>Moby</a:t>
            </a:r>
            <a:r>
              <a:rPr lang="es-ES" dirty="0"/>
              <a:t>)</a:t>
            </a:r>
          </a:p>
        </p:txBody>
      </p:sp>
      <p:sp>
        <p:nvSpPr>
          <p:cNvPr id="3" name="Subtítulo 2"/>
          <p:cNvSpPr>
            <a:spLocks noGrp="1"/>
          </p:cNvSpPr>
          <p:nvPr>
            <p:ph type="subTitle" idx="1"/>
          </p:nvPr>
        </p:nvSpPr>
        <p:spPr/>
        <p:txBody>
          <a:bodyPr>
            <a:normAutofit/>
          </a:bodyPr>
          <a:lstStyle/>
          <a:p>
            <a:r>
              <a:rPr lang="es-ES" dirty="0"/>
              <a:t>De Enrique Olmos de </a:t>
            </a:r>
            <a:r>
              <a:rPr lang="es-ES" dirty="0" err="1"/>
              <a:t>Ita</a:t>
            </a:r>
            <a:endParaRPr lang="es-ES" dirty="0"/>
          </a:p>
          <a:p>
            <a:r>
              <a:rPr lang="es-ES" dirty="0"/>
              <a:t>Dirección Gabriela Lozano</a:t>
            </a:r>
          </a:p>
        </p:txBody>
      </p:sp>
    </p:spTree>
    <p:extLst>
      <p:ext uri="{BB962C8B-B14F-4D97-AF65-F5344CB8AC3E}">
        <p14:creationId xmlns:p14="http://schemas.microsoft.com/office/powerpoint/2010/main" val="2520964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Enrique Olmos de </a:t>
            </a:r>
            <a:r>
              <a:rPr lang="es-ES" dirty="0" err="1"/>
              <a:t>Ita</a:t>
            </a:r>
            <a:endParaRPr lang="es-ES" dirty="0"/>
          </a:p>
        </p:txBody>
      </p:sp>
      <p:sp>
        <p:nvSpPr>
          <p:cNvPr id="3" name="Marcador de texto 2"/>
          <p:cNvSpPr txBox="1">
            <a:spLocks/>
          </p:cNvSpPr>
          <p:nvPr/>
        </p:nvSpPr>
        <p:spPr>
          <a:xfrm>
            <a:off x="712788" y="2819400"/>
            <a:ext cx="7599779" cy="3657600"/>
          </a:xfrm>
          <a:prstGeom prst="rect">
            <a:avLst/>
          </a:prstGeom>
        </p:spPr>
        <p:txBody>
          <a:bodyPr>
            <a:noAutofit/>
          </a:bodyPr>
          <a:lstStyle>
            <a:lvl1pPr marL="342900" indent="-342900" algn="l" defTabSz="914400" rtl="0" eaLnBrk="1" latinLnBrk="0" hangingPunct="1">
              <a:spcBef>
                <a:spcPts val="0"/>
              </a:spcBef>
              <a:spcAft>
                <a:spcPts val="2000"/>
              </a:spcAft>
              <a:buFontTx/>
              <a:buBlip>
                <a:blip r:embed="rId2"/>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2"/>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2"/>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2"/>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2"/>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2"/>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a:lstStyle>
          <a:p>
            <a:pPr marL="0" indent="0" algn="just">
              <a:buNone/>
            </a:pPr>
            <a:r>
              <a:rPr lang="es-MX" sz="1200" dirty="0">
                <a:effectLst/>
              </a:rPr>
              <a:t>Escritor, director de escena y crítico de teatro. Estudió en la Escuela Dinámica de Escritores y la licenciatura en Humanidades en la Universidad del Claustro de Sor Juana en la Ciudad de México. Fue miembro del Club </a:t>
            </a:r>
            <a:r>
              <a:rPr lang="es-MX" sz="1200" dirty="0" err="1">
                <a:effectLst/>
              </a:rPr>
              <a:t>Palindrómico</a:t>
            </a:r>
            <a:r>
              <a:rPr lang="es-MX" sz="1200" dirty="0">
                <a:effectLst/>
              </a:rPr>
              <a:t> Internacional y fundó en 2009 la compañía de teatro </a:t>
            </a:r>
            <a:r>
              <a:rPr lang="es-MX" sz="1200" dirty="0" err="1">
                <a:effectLst/>
              </a:rPr>
              <a:t>hispanomexicana</a:t>
            </a:r>
            <a:r>
              <a:rPr lang="es-MX" sz="1200" dirty="0">
                <a:effectLst/>
              </a:rPr>
              <a:t> </a:t>
            </a:r>
            <a:r>
              <a:rPr lang="es-MX" sz="1200" dirty="0" err="1">
                <a:effectLst/>
              </a:rPr>
              <a:t>Neurodrama</a:t>
            </a:r>
            <a:r>
              <a:rPr lang="es-MX" sz="1200" dirty="0">
                <a:effectLst/>
              </a:rPr>
              <a:t> que actualmente se encuentra afincada en Pachuca, México. Es director del Centro Cultural </a:t>
            </a:r>
            <a:r>
              <a:rPr lang="es-MX" sz="1200" i="1" dirty="0" err="1">
                <a:effectLst/>
              </a:rPr>
              <a:t>NeuroForo</a:t>
            </a:r>
            <a:r>
              <a:rPr lang="es-MX" sz="1200" i="1" dirty="0">
                <a:effectLst/>
              </a:rPr>
              <a:t>.</a:t>
            </a:r>
            <a:r>
              <a:rPr lang="es-MX" sz="1200" dirty="0">
                <a:effectLst/>
              </a:rPr>
              <a:t> </a:t>
            </a:r>
          </a:p>
          <a:p>
            <a:pPr marL="0" indent="0" algn="just">
              <a:buNone/>
            </a:pPr>
            <a:r>
              <a:rPr lang="es-MX" sz="1200" dirty="0">
                <a:effectLst/>
              </a:rPr>
              <a:t>Tiene una docena de libros editados amén de aparecer en múltiples antologías. Varios libros son producto de premios nacionales o internacionales de literatura, especialmente dramaturgia. Destacan el Premio Nacional de Dramaturgia Manuel Herrera en México (2008) por </a:t>
            </a:r>
            <a:r>
              <a:rPr lang="es-MX" sz="1200" i="1" dirty="0">
                <a:effectLst/>
              </a:rPr>
              <a:t>Job</a:t>
            </a:r>
            <a:r>
              <a:rPr lang="es-MX" sz="1200" dirty="0">
                <a:effectLst/>
              </a:rPr>
              <a:t>, el XI Internacional de Dramaturgia Domingo Pérez </a:t>
            </a:r>
            <a:r>
              <a:rPr lang="es-MX" sz="1200" dirty="0" err="1">
                <a:effectLst/>
              </a:rPr>
              <a:t>Minik</a:t>
            </a:r>
            <a:r>
              <a:rPr lang="es-MX" sz="1200" dirty="0">
                <a:effectLst/>
              </a:rPr>
              <a:t> en España (2008) por </a:t>
            </a:r>
            <a:r>
              <a:rPr lang="es-MX" sz="1200" i="1" dirty="0">
                <a:effectLst/>
              </a:rPr>
              <a:t>Inmolación</a:t>
            </a:r>
            <a:r>
              <a:rPr lang="es-MX" sz="1200" dirty="0">
                <a:effectLst/>
              </a:rPr>
              <a:t>, el Premio del Bicentenario Sor Juana Inés de la Cruz en México (2010) por </a:t>
            </a:r>
            <a:r>
              <a:rPr lang="es-MX" sz="1200" i="1" dirty="0">
                <a:effectLst/>
              </a:rPr>
              <a:t>Bacantes </a:t>
            </a:r>
            <a:r>
              <a:rPr lang="es-MX" sz="1200" i="1" dirty="0" err="1">
                <a:effectLst/>
              </a:rPr>
              <a:t>after</a:t>
            </a:r>
            <a:r>
              <a:rPr lang="es-MX" sz="1200" i="1" dirty="0">
                <a:effectLst/>
              </a:rPr>
              <a:t> </a:t>
            </a:r>
            <a:r>
              <a:rPr lang="es-MX" sz="1200" i="1" dirty="0" err="1">
                <a:effectLst/>
              </a:rPr>
              <a:t>party</a:t>
            </a:r>
            <a:r>
              <a:rPr lang="es-MX" sz="1200" dirty="0">
                <a:effectLst/>
              </a:rPr>
              <a:t>, el Premio Nacional de Dramaturgia para Niños INBA (2012) por </a:t>
            </a:r>
            <a:r>
              <a:rPr lang="es-MX" sz="1200" i="1" dirty="0" err="1">
                <a:effectLst/>
              </a:rPr>
              <a:t>Hikikomori</a:t>
            </a:r>
            <a:r>
              <a:rPr lang="es-MX" sz="1200" i="1" dirty="0">
                <a:effectLst/>
              </a:rPr>
              <a:t> 2.0</a:t>
            </a:r>
            <a:r>
              <a:rPr lang="es-MX" sz="1200" dirty="0">
                <a:effectLst/>
              </a:rPr>
              <a:t> y el Premio Marqués de </a:t>
            </a:r>
            <a:r>
              <a:rPr lang="es-MX" sz="1200" dirty="0" err="1">
                <a:effectLst/>
              </a:rPr>
              <a:t>Bradomín</a:t>
            </a:r>
            <a:r>
              <a:rPr lang="es-MX" sz="1200" dirty="0">
                <a:effectLst/>
              </a:rPr>
              <a:t> que concede el gobierno de España (2011) por </a:t>
            </a:r>
            <a:r>
              <a:rPr lang="es-MX" sz="1200" i="1" dirty="0">
                <a:effectLst/>
              </a:rPr>
              <a:t>Era el amor como un simio</a:t>
            </a:r>
            <a:r>
              <a:rPr lang="es-MX" sz="1200" dirty="0">
                <a:effectLst/>
              </a:rPr>
              <a:t>. Además del premio Ricardo Garibay por </a:t>
            </a:r>
            <a:r>
              <a:rPr lang="es-MX" sz="1200" i="1" dirty="0">
                <a:effectLst/>
              </a:rPr>
              <a:t>Bestia desollada</a:t>
            </a:r>
            <a:r>
              <a:rPr lang="es-MX" sz="1200" dirty="0">
                <a:effectLst/>
              </a:rPr>
              <a:t> (2011) y el Premio de Poesía Efrén Rebolledo por </a:t>
            </a:r>
            <a:r>
              <a:rPr lang="es-MX" sz="1200" i="1" dirty="0">
                <a:effectLst/>
              </a:rPr>
              <a:t>Lamentaciones de don Jeremías</a:t>
            </a:r>
            <a:r>
              <a:rPr lang="es-MX" sz="1200" dirty="0">
                <a:effectLst/>
              </a:rPr>
              <a:t> (2016).</a:t>
            </a:r>
          </a:p>
          <a:p>
            <a:pPr marL="0" indent="0" algn="just">
              <a:buNone/>
            </a:pPr>
            <a:r>
              <a:rPr lang="es-MX" sz="1200" dirty="0">
                <a:effectLst/>
              </a:rPr>
              <a:t>Es el director artístico del festival </a:t>
            </a:r>
            <a:r>
              <a:rPr lang="es-MX" sz="1200" i="1" dirty="0">
                <a:effectLst/>
              </a:rPr>
              <a:t>Poéticas Jóvenes</a:t>
            </a:r>
            <a:r>
              <a:rPr lang="es-MX" sz="1200" dirty="0">
                <a:effectLst/>
              </a:rPr>
              <a:t> que se celebra anualmente. En el 2013 recibió el Premio Nacional de la Juventud por su trayectoria artística; el premio más importante que concede el gobierno mexicano a un joven.</a:t>
            </a:r>
            <a:endParaRPr lang="es-MX" sz="1200" dirty="0"/>
          </a:p>
        </p:txBody>
      </p:sp>
    </p:spTree>
    <p:extLst>
      <p:ext uri="{BB962C8B-B14F-4D97-AF65-F5344CB8AC3E}">
        <p14:creationId xmlns:p14="http://schemas.microsoft.com/office/powerpoint/2010/main" val="344271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042312">
            <a:off x="80655" y="599259"/>
            <a:ext cx="7551601" cy="1612607"/>
          </a:xfrm>
        </p:spPr>
        <p:txBody>
          <a:bodyPr/>
          <a:lstStyle/>
          <a:p>
            <a:r>
              <a:rPr lang="es-MX"/>
              <a:t>Estrategias </a:t>
            </a:r>
            <a:r>
              <a:rPr lang="es-MX" dirty="0"/>
              <a:t>de difusión </a:t>
            </a:r>
          </a:p>
        </p:txBody>
      </p:sp>
      <p:sp>
        <p:nvSpPr>
          <p:cNvPr id="3" name="Subtítulo 2"/>
          <p:cNvSpPr>
            <a:spLocks noGrp="1"/>
          </p:cNvSpPr>
          <p:nvPr>
            <p:ph type="subTitle" idx="1"/>
          </p:nvPr>
        </p:nvSpPr>
        <p:spPr>
          <a:xfrm rot="21060000">
            <a:off x="810260" y="3299949"/>
            <a:ext cx="7226839" cy="2530422"/>
          </a:xfrm>
        </p:spPr>
        <p:txBody>
          <a:bodyPr>
            <a:normAutofit fontScale="55000" lnSpcReduction="20000"/>
          </a:bodyPr>
          <a:lstStyle/>
          <a:p>
            <a:r>
              <a:rPr lang="es-MX" dirty="0"/>
              <a:t> </a:t>
            </a:r>
            <a:r>
              <a:rPr lang="es-MX" sz="2500" dirty="0"/>
              <a:t>A pesar de ser una obra para adolescentes encontramos en “</a:t>
            </a:r>
            <a:r>
              <a:rPr lang="es-MX" sz="2500" dirty="0" err="1"/>
              <a:t>Poeta_Ballena</a:t>
            </a:r>
            <a:r>
              <a:rPr lang="es-MX" sz="2500" dirty="0"/>
              <a:t>” la posibilidad de impactar a todas aquellas personas que en este momento de sus vida se encuentren  cuestionando su felicidad en lo que hacen y en lo que han elegido. </a:t>
            </a:r>
          </a:p>
          <a:p>
            <a:endParaRPr lang="es-MX" sz="2500" dirty="0"/>
          </a:p>
          <a:p>
            <a:r>
              <a:rPr lang="es-MX" sz="2500" dirty="0"/>
              <a:t>-Nuestra campaña en redes sociales tiene como objetivo tener al menos 300 impactos y por lo menos el 50% de reacciones o interés en nuestras publicaciones, en las que se llevaran a cabo dinámicas de preventa, promociones y descuentos. Segmentando jóvenes entre 12-20 años y adultos entre 25-50 años. </a:t>
            </a:r>
          </a:p>
          <a:p>
            <a:r>
              <a:rPr lang="es-MX" sz="2500" dirty="0"/>
              <a:t>-2 publicaciones mínimas en redes sociales al día.</a:t>
            </a:r>
          </a:p>
          <a:p>
            <a:r>
              <a:rPr lang="es-MX" sz="2500" dirty="0"/>
              <a:t>-Campaña #</a:t>
            </a:r>
            <a:r>
              <a:rPr lang="es-MX" sz="2500" dirty="0" err="1"/>
              <a:t>SigueTuPasión</a:t>
            </a:r>
            <a:r>
              <a:rPr lang="es-MX" sz="2500" dirty="0"/>
              <a:t> en donde deportistas, artistas entre otras profesiones nos compartan su experiencia de ir tras sus sueños- </a:t>
            </a:r>
          </a:p>
          <a:p>
            <a:r>
              <a:rPr lang="es-MX" sz="2500" dirty="0"/>
              <a:t>-30% para adultos que acompañen a un adolescente.</a:t>
            </a:r>
          </a:p>
          <a:p>
            <a:r>
              <a:rPr lang="es-MX" sz="2500" dirty="0"/>
              <a:t>-Boletín de prensa (Entrevistas, notas de prensa, </a:t>
            </a:r>
            <a:r>
              <a:rPr lang="es-MX" sz="2500" dirty="0" err="1"/>
              <a:t>etc</a:t>
            </a:r>
            <a:r>
              <a:rPr lang="es-MX" sz="2500" dirty="0"/>
              <a:t>) </a:t>
            </a:r>
          </a:p>
          <a:p>
            <a:endParaRPr lang="es-MX" dirty="0"/>
          </a:p>
        </p:txBody>
      </p:sp>
    </p:spTree>
    <p:extLst>
      <p:ext uri="{BB962C8B-B14F-4D97-AF65-F5344CB8AC3E}">
        <p14:creationId xmlns:p14="http://schemas.microsoft.com/office/powerpoint/2010/main" val="272076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399" y="335855"/>
            <a:ext cx="3429000" cy="1066800"/>
          </a:xfrm>
        </p:spPr>
        <p:txBody>
          <a:bodyPr/>
          <a:lstStyle/>
          <a:p>
            <a:r>
              <a:rPr lang="es-ES" dirty="0"/>
              <a:t>Sinopsis</a:t>
            </a:r>
          </a:p>
        </p:txBody>
      </p:sp>
      <p:pic>
        <p:nvPicPr>
          <p:cNvPr id="6" name="Marcador de contenido 5" descr="30c956de-f655-48be-bdd9-e3a05a68e1d3.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Marcador de texto 3"/>
          <p:cNvSpPr>
            <a:spLocks noGrp="1"/>
          </p:cNvSpPr>
          <p:nvPr>
            <p:ph type="body" sz="half" idx="2"/>
          </p:nvPr>
        </p:nvSpPr>
        <p:spPr>
          <a:xfrm>
            <a:off x="403527" y="2070780"/>
            <a:ext cx="3688744" cy="4787560"/>
          </a:xfrm>
        </p:spPr>
        <p:txBody>
          <a:bodyPr>
            <a:noAutofit/>
          </a:bodyPr>
          <a:lstStyle/>
          <a:p>
            <a:pPr>
              <a:lnSpc>
                <a:spcPct val="110000"/>
              </a:lnSpc>
            </a:pPr>
            <a:endParaRPr lang="es-ES_tradnl" sz="1400" i="1" dirty="0"/>
          </a:p>
          <a:p>
            <a:pPr>
              <a:lnSpc>
                <a:spcPct val="110000"/>
              </a:lnSpc>
            </a:pPr>
            <a:r>
              <a:rPr lang="es-ES_tradnl" dirty="0"/>
              <a:t>Mayra es gerente de la pizzería la BALLENA BLANCA, tiene un trabajo estable, una pareja y un gato, sin embargo no es feliz. German (sin acento), un joven empleado que es contratado por ella como botarga, la confronta con sus sueños de juventud, donde soñaba dedicar su vida al arte. </a:t>
            </a:r>
          </a:p>
          <a:p>
            <a:pPr>
              <a:lnSpc>
                <a:spcPct val="110000"/>
              </a:lnSpc>
            </a:pPr>
            <a:r>
              <a:rPr lang="es-ES_tradnl" i="1" dirty="0"/>
              <a:t>Si pudieras regresar en el tiempo para corregir la decisión tomada y construir la vida que soñaste ¿lo harías?</a:t>
            </a:r>
            <a:endParaRPr lang="es-ES_tradnl" dirty="0"/>
          </a:p>
          <a:p>
            <a:pPr>
              <a:lnSpc>
                <a:spcPct val="110000"/>
              </a:lnSpc>
            </a:pPr>
            <a:endParaRPr lang="es-ES_tradnl" dirty="0"/>
          </a:p>
          <a:p>
            <a:pPr>
              <a:lnSpc>
                <a:spcPct val="110000"/>
              </a:lnSpc>
            </a:pPr>
            <a:r>
              <a:rPr lang="es-ES_tradnl" dirty="0"/>
              <a:t>.</a:t>
            </a:r>
            <a:endParaRPr lang="es-MX" dirty="0"/>
          </a:p>
        </p:txBody>
      </p:sp>
    </p:spTree>
    <p:extLst>
      <p:ext uri="{BB962C8B-B14F-4D97-AF65-F5344CB8AC3E}">
        <p14:creationId xmlns:p14="http://schemas.microsoft.com/office/powerpoint/2010/main" val="44670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800" dirty="0"/>
              <a:t>Descripción </a:t>
            </a:r>
          </a:p>
        </p:txBody>
      </p:sp>
      <p:sp>
        <p:nvSpPr>
          <p:cNvPr id="3" name="Marcador de contenido 2"/>
          <p:cNvSpPr>
            <a:spLocks noGrp="1"/>
          </p:cNvSpPr>
          <p:nvPr>
            <p:ph idx="1"/>
          </p:nvPr>
        </p:nvSpPr>
        <p:spPr>
          <a:xfrm>
            <a:off x="712788" y="2794000"/>
            <a:ext cx="7716838" cy="3388658"/>
          </a:xfrm>
        </p:spPr>
        <p:txBody>
          <a:bodyPr>
            <a:noAutofit/>
          </a:bodyPr>
          <a:lstStyle/>
          <a:p>
            <a:pPr marL="0" lvl="0" indent="0">
              <a:buNone/>
            </a:pPr>
            <a:r>
              <a:rPr lang="es-ES_tradnl" sz="1400" dirty="0"/>
              <a:t>En esta obra veremos lo importarte que es tomar decisiones que vengan de los deseos más profundos que guardamos, pues de lo contrario podemos vernos en un futuro lamentando no haber escuchado a la intuición.</a:t>
            </a:r>
            <a:endParaRPr lang="es-ES" sz="1400" dirty="0"/>
          </a:p>
          <a:p>
            <a:pPr marL="0" lvl="0" indent="0">
              <a:buNone/>
            </a:pPr>
            <a:r>
              <a:rPr lang="es-ES" sz="1400" dirty="0"/>
              <a:t>El encuentro entre Mayra y German nos invita a la reflexión sobre:</a:t>
            </a:r>
          </a:p>
          <a:p>
            <a:pPr marL="0" indent="0">
              <a:buNone/>
            </a:pPr>
            <a:r>
              <a:rPr lang="es-ES" sz="1400" dirty="0"/>
              <a:t>La adolescencia como la etapa de cambios y momento de decisiones que definirán gran parte de nuestra vida, </a:t>
            </a:r>
          </a:p>
          <a:p>
            <a:pPr marL="0" indent="0">
              <a:buNone/>
            </a:pPr>
            <a:r>
              <a:rPr lang="es-ES" sz="1400" dirty="0"/>
              <a:t>Soñar con un futuro lleno de gozo y plenitud es el mejor camino para conectar con nuestro proyecto de vida</a:t>
            </a:r>
            <a:endParaRPr lang="es-MX" sz="1400" dirty="0"/>
          </a:p>
          <a:p>
            <a:pPr marL="0" lvl="0" indent="0">
              <a:buNone/>
            </a:pPr>
            <a:r>
              <a:rPr lang="es-ES" sz="1400" dirty="0"/>
              <a:t>Nada es imposible cuando somos honestos y arriesgados para alcanzar nuestros ideales</a:t>
            </a:r>
            <a:r>
              <a:rPr lang="es-ES" sz="1400" dirty="0">
                <a:effectLst/>
              </a:rPr>
              <a:t>.</a:t>
            </a:r>
          </a:p>
          <a:p>
            <a:pPr marL="0" lvl="0" indent="0">
              <a:buNone/>
            </a:pPr>
            <a:endParaRPr lang="es-MX" sz="1400" dirty="0">
              <a:effectLst/>
            </a:endParaRPr>
          </a:p>
          <a:p>
            <a:pPr>
              <a:lnSpc>
                <a:spcPct val="110000"/>
              </a:lnSpc>
            </a:pPr>
            <a:endParaRPr lang="es-ES_tradnl" sz="1400" i="1" dirty="0"/>
          </a:p>
        </p:txBody>
      </p:sp>
    </p:spTree>
    <p:extLst>
      <p:ext uri="{BB962C8B-B14F-4D97-AF65-F5344CB8AC3E}">
        <p14:creationId xmlns:p14="http://schemas.microsoft.com/office/powerpoint/2010/main" val="317971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3443" y="898485"/>
            <a:ext cx="8805333" cy="5940087"/>
          </a:xfrm>
          <a:prstGeom prst="rect">
            <a:avLst/>
          </a:prstGeom>
        </p:spPr>
        <p:txBody>
          <a:bodyPr wrap="square" anchor="ctr">
            <a:spAutoFit/>
          </a:bodyPr>
          <a:lstStyle/>
          <a:p>
            <a:pPr algn="just">
              <a:spcAft>
                <a:spcPts val="600"/>
              </a:spcAft>
            </a:pPr>
            <a:r>
              <a:rPr lang="es-ES_tradnl" sz="1400" dirty="0">
                <a:solidFill>
                  <a:schemeClr val="bg1"/>
                </a:solidFill>
              </a:rPr>
              <a:t>Considero que una de las etapas en la vida más complicada, es aquella donde tenemos que tomar decisiones que definirán nuestro futuro. La adolescencia es complicada por todo el proceso físico, pero además debemos aprender a ser coherentes con nuestras capacidades, habilidades y deseos; todo esto se mezcla con lo que nos dicen y con lo que soñamos.  Aquello que queremos alcanzar, sin confundirnos con lo que nos venden como un futuro exitoso.</a:t>
            </a:r>
            <a:endParaRPr lang="es-MX" sz="1400" dirty="0">
              <a:solidFill>
                <a:schemeClr val="bg1"/>
              </a:solidFill>
            </a:endParaRPr>
          </a:p>
          <a:p>
            <a:pPr algn="just">
              <a:spcAft>
                <a:spcPts val="600"/>
              </a:spcAft>
            </a:pPr>
            <a:r>
              <a:rPr lang="es-ES_tradnl" sz="1400" dirty="0">
                <a:solidFill>
                  <a:schemeClr val="bg1"/>
                </a:solidFill>
              </a:rPr>
              <a:t>Dentro de este periodo tan complicado la decisión mejor tomada es aquella que nace de la pasión, aquello que da vida y energía para continuar a pesar de cualquier problema. Esta decisión nos llevará a encontrar la plenitud en la vida y es por eso que en esta obra queremos contar la historia de Mayra a todos los adolescentes que viven esta etapa e invitarlos a soñar y a cuestionarse ¿cuál es su pasión? ¿Qué sería aquello que podrían hacer toda su vida y no cansarse jamás?</a:t>
            </a:r>
            <a:endParaRPr lang="es-MX" sz="1400" dirty="0">
              <a:solidFill>
                <a:schemeClr val="bg1"/>
              </a:solidFill>
            </a:endParaRPr>
          </a:p>
          <a:p>
            <a:pPr algn="just">
              <a:spcAft>
                <a:spcPts val="600"/>
              </a:spcAft>
            </a:pPr>
            <a:r>
              <a:rPr lang="es-ES_tradnl" sz="1400" dirty="0">
                <a:solidFill>
                  <a:schemeClr val="bg1"/>
                </a:solidFill>
              </a:rPr>
              <a:t>Con este equipo de actores bajo mi dirección, buscaremos la honesta conexión con estas emociones, con el proceso de crecer y aspirar a grandes sueños.</a:t>
            </a:r>
            <a:endParaRPr lang="es-MX" sz="1400" dirty="0">
              <a:solidFill>
                <a:schemeClr val="bg1"/>
              </a:solidFill>
            </a:endParaRPr>
          </a:p>
          <a:p>
            <a:pPr algn="just">
              <a:spcAft>
                <a:spcPts val="600"/>
              </a:spcAft>
            </a:pPr>
            <a:r>
              <a:rPr lang="es-ES_tradnl" sz="1400" dirty="0">
                <a:solidFill>
                  <a:schemeClr val="bg1"/>
                </a:solidFill>
              </a:rPr>
              <a:t>Nos interesa contar la historia de Mayra y German (sin acento) para provocar una reflexión personal en los adolescentes y presentar un momento onírico donde no se pueda regresar en el tiempo para corregir la decisión tomada y construir la vida que soñamos.</a:t>
            </a:r>
            <a:endParaRPr lang="es-MX" sz="1400" dirty="0">
              <a:solidFill>
                <a:schemeClr val="bg1"/>
              </a:solidFill>
            </a:endParaRPr>
          </a:p>
          <a:p>
            <a:pPr algn="just">
              <a:spcAft>
                <a:spcPts val="600"/>
              </a:spcAft>
            </a:pPr>
            <a:r>
              <a:rPr lang="es-ES_tradnl" sz="1400" dirty="0">
                <a:solidFill>
                  <a:schemeClr val="bg1"/>
                </a:solidFill>
              </a:rPr>
              <a:t>El proyecto teatral apuesta por un trabajo sin grandes ornamentos, jugando con lo más esencial en el teatro que es una buena dramaturgia acompañada de una inteligente y sincera forma de contar y representar esta historia.</a:t>
            </a:r>
            <a:endParaRPr lang="es-MX" sz="1400" dirty="0">
              <a:solidFill>
                <a:schemeClr val="bg1"/>
              </a:solidFill>
            </a:endParaRPr>
          </a:p>
          <a:p>
            <a:pPr algn="just">
              <a:spcAft>
                <a:spcPts val="600"/>
              </a:spcAft>
            </a:pPr>
            <a:r>
              <a:rPr lang="es-ES_tradnl" sz="1400" dirty="0">
                <a:solidFill>
                  <a:schemeClr val="bg1"/>
                </a:solidFill>
              </a:rPr>
              <a:t>Los ambientes y lugares serán acompañados de efectos lumínicos y sonoros para poder guiar al espectador a través de esta historia y que respiren junto con los personajes las emociones evocadas.</a:t>
            </a:r>
            <a:endParaRPr lang="es-MX" sz="1400" dirty="0">
              <a:solidFill>
                <a:schemeClr val="bg1"/>
              </a:solidFill>
            </a:endParaRPr>
          </a:p>
          <a:p>
            <a:pPr algn="just">
              <a:spcAft>
                <a:spcPts val="600"/>
              </a:spcAft>
            </a:pPr>
            <a:r>
              <a:rPr lang="es-ES_tradnl" sz="1400" dirty="0">
                <a:solidFill>
                  <a:schemeClr val="bg1"/>
                </a:solidFill>
              </a:rPr>
              <a:t>Los personajes se trabajaran desde el realismo y la historia nos lleva a vivir las decisiones más importantes en el inconsciente, es decir en el sueño donde los tres se encuentran para discutir con honestidad y poder cambiar su destino. Es por esta posibilidad fantástica que definimos el genero de la obra como realismo mágico.</a:t>
            </a:r>
            <a:endParaRPr lang="es-MX" sz="1400" dirty="0">
              <a:solidFill>
                <a:schemeClr val="bg1"/>
              </a:solidFill>
            </a:endParaRPr>
          </a:p>
        </p:txBody>
      </p:sp>
      <p:sp>
        <p:nvSpPr>
          <p:cNvPr id="4" name="Título 1"/>
          <p:cNvSpPr txBox="1">
            <a:spLocks/>
          </p:cNvSpPr>
          <p:nvPr/>
        </p:nvSpPr>
        <p:spPr>
          <a:xfrm>
            <a:off x="4586109" y="390011"/>
            <a:ext cx="4385732" cy="616263"/>
          </a:xfrm>
          <a:prstGeom prst="rect">
            <a:avLst/>
          </a:prstGeom>
        </p:spPr>
        <p:txBody>
          <a:bodyPr anchor="ctr"/>
          <a:lstStyle>
            <a:lvl1pPr algn="l" defTabSz="914400" rtl="0" eaLnBrk="1" latinLnBrk="0" hangingPunct="1">
              <a:lnSpc>
                <a:spcPts val="5600"/>
              </a:lnSpc>
              <a:spcBef>
                <a:spcPct val="0"/>
              </a:spcBef>
              <a:buNone/>
              <a:defRPr sz="4600" kern="1200">
                <a:solidFill>
                  <a:schemeClr val="bg1"/>
                </a:solidFill>
                <a:latin typeface="+mj-lt"/>
                <a:ea typeface="+mj-ea"/>
                <a:cs typeface="+mj-cs"/>
              </a:defRPr>
            </a:lvl1pPr>
          </a:lstStyle>
          <a:p>
            <a:pPr algn="r"/>
            <a:r>
              <a:rPr lang="es-ES" sz="2800" dirty="0">
                <a:solidFill>
                  <a:schemeClr val="accent5"/>
                </a:solidFill>
              </a:rPr>
              <a:t>Concepto de la puesta </a:t>
            </a:r>
          </a:p>
        </p:txBody>
      </p:sp>
    </p:spTree>
    <p:extLst>
      <p:ext uri="{BB962C8B-B14F-4D97-AF65-F5344CB8AC3E}">
        <p14:creationId xmlns:p14="http://schemas.microsoft.com/office/powerpoint/2010/main" val="277706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IMG_1157.JPG"/>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a:xfrm rot="21338992">
            <a:off x="2603245" y="1208033"/>
            <a:ext cx="4211634" cy="2880000"/>
          </a:xfrm>
        </p:spPr>
      </p:pic>
      <p:sp>
        <p:nvSpPr>
          <p:cNvPr id="8" name="Marcador de texto 7"/>
          <p:cNvSpPr txBox="1">
            <a:spLocks noGrp="1"/>
          </p:cNvSpPr>
          <p:nvPr>
            <p:ph type="body" sz="half" idx="2"/>
          </p:nvPr>
        </p:nvSpPr>
        <p:spPr>
          <a:xfrm>
            <a:off x="4271749" y="4341019"/>
            <a:ext cx="4533581" cy="1992496"/>
          </a:xfrm>
          <a:prstGeom prst="rect">
            <a:avLst/>
          </a:prstGeom>
          <a:noFill/>
        </p:spPr>
        <p:txBody>
          <a:bodyPr wrap="square" lIns="91434" tIns="45718" rIns="91434" bIns="45718" rtlCol="0">
            <a:noAutofit/>
          </a:bodyPr>
          <a:lstStyle/>
          <a:p>
            <a:pPr lvl="0">
              <a:spcAft>
                <a:spcPts val="600"/>
              </a:spcAft>
            </a:pPr>
            <a:r>
              <a:rPr lang="es-ES_tradnl" sz="2000" dirty="0">
                <a:latin typeface="+mj-lt"/>
                <a:ea typeface="+mj-ea"/>
                <a:cs typeface="+mj-cs"/>
              </a:rPr>
              <a:t>Creativos</a:t>
            </a:r>
            <a:endParaRPr lang="es-MX" sz="2000" dirty="0">
              <a:latin typeface="+mj-lt"/>
              <a:ea typeface="+mj-ea"/>
              <a:cs typeface="+mj-cs"/>
            </a:endParaRPr>
          </a:p>
          <a:p>
            <a:pPr lvl="0" algn="l">
              <a:spcAft>
                <a:spcPts val="600"/>
              </a:spcAft>
            </a:pPr>
            <a:r>
              <a:rPr lang="es-ES" sz="1400" dirty="0">
                <a:solidFill>
                  <a:srgbClr val="FFFFFF"/>
                </a:solidFill>
              </a:rPr>
              <a:t>Enrique Olmos de </a:t>
            </a:r>
            <a:r>
              <a:rPr lang="es-ES" sz="1400" dirty="0" err="1">
                <a:solidFill>
                  <a:srgbClr val="FFFFFF"/>
                </a:solidFill>
              </a:rPr>
              <a:t>Ita</a:t>
            </a:r>
            <a:r>
              <a:rPr lang="es-ES" sz="1400" dirty="0">
                <a:solidFill>
                  <a:srgbClr val="FFFFFF"/>
                </a:solidFill>
              </a:rPr>
              <a:t>	     Dramaturgia</a:t>
            </a:r>
          </a:p>
          <a:p>
            <a:pPr lvl="0" algn="l">
              <a:spcAft>
                <a:spcPts val="600"/>
              </a:spcAft>
            </a:pPr>
            <a:r>
              <a:rPr lang="es-ES" sz="1400" dirty="0">
                <a:solidFill>
                  <a:srgbClr val="FFFFFF"/>
                </a:solidFill>
              </a:rPr>
              <a:t>Claudia Olivia 	     Redes </a:t>
            </a:r>
          </a:p>
          <a:p>
            <a:pPr lvl="0" algn="l">
              <a:spcAft>
                <a:spcPts val="600"/>
              </a:spcAft>
            </a:pPr>
            <a:r>
              <a:rPr lang="es-ES" sz="1400" dirty="0" err="1">
                <a:solidFill>
                  <a:srgbClr val="FFFFFF"/>
                </a:solidFill>
              </a:rPr>
              <a:t>Zaid</a:t>
            </a:r>
            <a:r>
              <a:rPr lang="es-ES" sz="1400" dirty="0">
                <a:solidFill>
                  <a:srgbClr val="FFFFFF"/>
                </a:solidFill>
              </a:rPr>
              <a:t> </a:t>
            </a:r>
            <a:r>
              <a:rPr lang="es-ES" sz="1400" dirty="0" err="1">
                <a:solidFill>
                  <a:srgbClr val="FFFFFF"/>
                </a:solidFill>
              </a:rPr>
              <a:t>Rolva</a:t>
            </a:r>
            <a:r>
              <a:rPr lang="es-ES" sz="1400" dirty="0">
                <a:solidFill>
                  <a:srgbClr val="FFFFFF"/>
                </a:solidFill>
              </a:rPr>
              <a:t>		     Asistente de Dirección</a:t>
            </a:r>
          </a:p>
          <a:p>
            <a:pPr lvl="0" algn="l">
              <a:spcAft>
                <a:spcPts val="600"/>
              </a:spcAft>
            </a:pPr>
            <a:r>
              <a:rPr lang="es-ES" sz="1400" dirty="0">
                <a:solidFill>
                  <a:srgbClr val="FFFFFF"/>
                </a:solidFill>
              </a:rPr>
              <a:t>Lilia Marín		    Producción Ejecutiva</a:t>
            </a:r>
            <a:endParaRPr lang="es-MX" sz="1400" dirty="0">
              <a:solidFill>
                <a:srgbClr val="FFFFFF"/>
              </a:solidFill>
            </a:endParaRPr>
          </a:p>
          <a:p>
            <a:pPr lvl="0" algn="l">
              <a:spcAft>
                <a:spcPts val="600"/>
              </a:spcAft>
            </a:pPr>
            <a:r>
              <a:rPr lang="es-ES" sz="1400" dirty="0">
                <a:solidFill>
                  <a:srgbClr val="FFFFFF"/>
                </a:solidFill>
              </a:rPr>
              <a:t>Gabriela Lozano	    Dirección</a:t>
            </a:r>
            <a:endParaRPr lang="es-MX" sz="1400" dirty="0">
              <a:solidFill>
                <a:srgbClr val="FFFFFF"/>
              </a:solidFill>
            </a:endParaRPr>
          </a:p>
        </p:txBody>
      </p:sp>
      <p:sp>
        <p:nvSpPr>
          <p:cNvPr id="9" name="CuadroTexto 8"/>
          <p:cNvSpPr txBox="1"/>
          <p:nvPr/>
        </p:nvSpPr>
        <p:spPr>
          <a:xfrm>
            <a:off x="631290" y="4871925"/>
            <a:ext cx="3432710" cy="1277269"/>
          </a:xfrm>
          <a:prstGeom prst="rect">
            <a:avLst/>
          </a:prstGeom>
          <a:noFill/>
        </p:spPr>
        <p:txBody>
          <a:bodyPr wrap="square" lIns="91434" tIns="45718" rIns="91434" bIns="45718" rtlCol="0">
            <a:spAutoFit/>
          </a:bodyPr>
          <a:lstStyle/>
          <a:p>
            <a:pPr lvl="0" algn="ctr">
              <a:spcAft>
                <a:spcPts val="600"/>
              </a:spcAft>
            </a:pPr>
            <a:r>
              <a:rPr lang="es-ES_tradnl" sz="2000" dirty="0">
                <a:solidFill>
                  <a:schemeClr val="bg1"/>
                </a:solidFill>
                <a:latin typeface="+mj-lt"/>
                <a:ea typeface="+mj-ea"/>
                <a:cs typeface="+mj-cs"/>
              </a:rPr>
              <a:t>Elenco</a:t>
            </a:r>
            <a:endParaRPr lang="es-MX" sz="1400" dirty="0">
              <a:solidFill>
                <a:srgbClr val="FFFFFF"/>
              </a:solidFill>
            </a:endParaRPr>
          </a:p>
          <a:p>
            <a:pPr lvl="0">
              <a:spcAft>
                <a:spcPts val="600"/>
              </a:spcAft>
            </a:pPr>
            <a:r>
              <a:rPr lang="es-ES_tradnl" sz="1400" dirty="0">
                <a:solidFill>
                  <a:srgbClr val="FFFFFF"/>
                </a:solidFill>
              </a:rPr>
              <a:t>Mayra 16		Claudia Olivia</a:t>
            </a:r>
            <a:endParaRPr lang="es-MX" sz="1400" dirty="0">
              <a:solidFill>
                <a:srgbClr val="FFFFFF"/>
              </a:solidFill>
            </a:endParaRPr>
          </a:p>
          <a:p>
            <a:pPr lvl="0">
              <a:spcAft>
                <a:spcPts val="600"/>
              </a:spcAft>
            </a:pPr>
            <a:r>
              <a:rPr lang="es-ES_tradnl" sz="1400" dirty="0">
                <a:solidFill>
                  <a:srgbClr val="FFFFFF"/>
                </a:solidFill>
              </a:rPr>
              <a:t>Mayra 36		Lilia Marín	</a:t>
            </a:r>
            <a:endParaRPr lang="es-MX" sz="1400" dirty="0">
              <a:solidFill>
                <a:srgbClr val="FFFFFF"/>
              </a:solidFill>
            </a:endParaRPr>
          </a:p>
          <a:p>
            <a:pPr lvl="0">
              <a:spcAft>
                <a:spcPts val="600"/>
              </a:spcAft>
            </a:pPr>
            <a:r>
              <a:rPr lang="es-ES_tradnl" sz="1400" dirty="0">
                <a:solidFill>
                  <a:srgbClr val="FFFFFF"/>
                </a:solidFill>
              </a:rPr>
              <a:t>German		</a:t>
            </a:r>
            <a:r>
              <a:rPr lang="es-ES_tradnl" sz="1400" dirty="0" err="1">
                <a:solidFill>
                  <a:srgbClr val="FFFFFF"/>
                </a:solidFill>
              </a:rPr>
              <a:t>Zaid</a:t>
            </a:r>
            <a:r>
              <a:rPr lang="es-ES_tradnl" sz="1400" dirty="0">
                <a:solidFill>
                  <a:srgbClr val="FFFFFF"/>
                </a:solidFill>
              </a:rPr>
              <a:t> </a:t>
            </a:r>
            <a:r>
              <a:rPr lang="es-ES_tradnl" sz="1400" dirty="0" err="1">
                <a:solidFill>
                  <a:srgbClr val="FFFFFF"/>
                </a:solidFill>
              </a:rPr>
              <a:t>Rolva</a:t>
            </a:r>
            <a:r>
              <a:rPr lang="es-ES_tradnl" sz="1400" dirty="0">
                <a:solidFill>
                  <a:srgbClr val="FFFFFF"/>
                </a:solidFill>
              </a:rPr>
              <a:t>	</a:t>
            </a:r>
            <a:endParaRPr lang="es-MX" sz="1400" dirty="0">
              <a:solidFill>
                <a:srgbClr val="FFFFFF"/>
              </a:solidFill>
            </a:endParaRPr>
          </a:p>
        </p:txBody>
      </p:sp>
    </p:spTree>
    <p:extLst>
      <p:ext uri="{BB962C8B-B14F-4D97-AF65-F5344CB8AC3E}">
        <p14:creationId xmlns:p14="http://schemas.microsoft.com/office/powerpoint/2010/main" val="164081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7870" y="1089375"/>
            <a:ext cx="3951755" cy="603956"/>
          </a:xfrm>
        </p:spPr>
        <p:txBody>
          <a:bodyPr anchor="t"/>
          <a:lstStyle/>
          <a:p>
            <a:pPr algn="ctr"/>
            <a:r>
              <a:rPr lang="es-ES" dirty="0"/>
              <a:t>CLAUDIA OLIVIA</a:t>
            </a:r>
          </a:p>
        </p:txBody>
      </p:sp>
      <p:pic>
        <p:nvPicPr>
          <p:cNvPr id="5" name="Marcador de posición de imagen 4"/>
          <p:cNvPicPr>
            <a:picLocks noGrp="1" noChangeAspect="1"/>
          </p:cNvPicPr>
          <p:nvPr>
            <p:ph type="pic" idx="1"/>
          </p:nvPr>
        </p:nvPicPr>
        <p:blipFill>
          <a:blip r:embed="rId2" cstate="email">
            <a:extLst>
              <a:ext uri="{28A0092B-C50C-407E-A947-70E740481C1C}">
                <a14:useLocalDpi xmlns:a14="http://schemas.microsoft.com/office/drawing/2010/main" val="0"/>
              </a:ext>
            </a:extLst>
          </a:blip>
          <a:stretch>
            <a:fillRect/>
          </a:stretch>
        </p:blipFill>
        <p:spPr>
          <a:xfrm rot="21416935">
            <a:off x="732462" y="2207464"/>
            <a:ext cx="3208803" cy="3208803"/>
          </a:xfrm>
        </p:spPr>
      </p:pic>
      <p:sp>
        <p:nvSpPr>
          <p:cNvPr id="4" name="Marcador de texto 3"/>
          <p:cNvSpPr>
            <a:spLocks noGrp="1"/>
          </p:cNvSpPr>
          <p:nvPr>
            <p:ph type="body" sz="half" idx="2"/>
          </p:nvPr>
        </p:nvSpPr>
        <p:spPr>
          <a:xfrm>
            <a:off x="4477870" y="1818920"/>
            <a:ext cx="3951755" cy="4827426"/>
          </a:xfrm>
        </p:spPr>
        <p:txBody>
          <a:bodyPr>
            <a:normAutofit fontScale="77500" lnSpcReduction="20000"/>
          </a:bodyPr>
          <a:lstStyle/>
          <a:p>
            <a:pPr algn="just">
              <a:lnSpc>
                <a:spcPct val="120000"/>
              </a:lnSpc>
            </a:pPr>
            <a:r>
              <a:rPr lang="es-MX" dirty="0"/>
              <a:t>Actriz mexicana titulada de la Universidad de Londres, antes egresada del </a:t>
            </a:r>
            <a:r>
              <a:rPr lang="es-MX" dirty="0" err="1"/>
              <a:t>Acting</a:t>
            </a:r>
            <a:r>
              <a:rPr lang="es-MX" dirty="0"/>
              <a:t> Studio Sylvia </a:t>
            </a:r>
            <a:r>
              <a:rPr lang="es-MX" dirty="0" err="1"/>
              <a:t>Pasquel</a:t>
            </a:r>
            <a:r>
              <a:rPr lang="es-MX" dirty="0"/>
              <a:t>. Cuenta con más de </a:t>
            </a:r>
            <a:r>
              <a:rPr lang="es-MX" b="1" dirty="0"/>
              <a:t>12 años ininterrumpidos</a:t>
            </a:r>
            <a:r>
              <a:rPr lang="es-MX" dirty="0"/>
              <a:t> de trabajo </a:t>
            </a:r>
            <a:r>
              <a:rPr lang="es-MX" b="1" dirty="0"/>
              <a:t>profesional en teatro, cine y televisión.</a:t>
            </a:r>
            <a:r>
              <a:rPr lang="es-MX" dirty="0"/>
              <a:t> Seleccionada para ser parte del intercambio cultural México-</a:t>
            </a:r>
            <a:r>
              <a:rPr lang="es-MX" b="1" dirty="0"/>
              <a:t>Colombia por el FITU-UNAM</a:t>
            </a:r>
            <a:r>
              <a:rPr lang="es-MX" dirty="0"/>
              <a:t> con el montaje Dirección Gritadero de </a:t>
            </a:r>
            <a:r>
              <a:rPr lang="es-MX" dirty="0" err="1"/>
              <a:t>Guy</a:t>
            </a:r>
            <a:r>
              <a:rPr lang="es-MX" dirty="0"/>
              <a:t> </a:t>
            </a:r>
            <a:r>
              <a:rPr lang="es-MX" dirty="0" err="1"/>
              <a:t>Fossi</a:t>
            </a:r>
            <a:r>
              <a:rPr lang="es-MX" dirty="0"/>
              <a:t> dirigido por el director colombiano Felipe </a:t>
            </a:r>
            <a:r>
              <a:rPr lang="es-MX" dirty="0" err="1"/>
              <a:t>Caisedo</a:t>
            </a:r>
            <a:r>
              <a:rPr lang="es-MX" dirty="0"/>
              <a:t>. Formó parte de la compañía </a:t>
            </a:r>
            <a:r>
              <a:rPr lang="es-MX" b="1" dirty="0"/>
              <a:t>Ellas en Escena A.C</a:t>
            </a:r>
            <a:r>
              <a:rPr lang="es-MX" dirty="0"/>
              <a:t>, teatro con visión de género. Actriz en </a:t>
            </a:r>
            <a:r>
              <a:rPr lang="es-MX" b="1" dirty="0"/>
              <a:t>"Juárez-</a:t>
            </a:r>
            <a:r>
              <a:rPr lang="es-MX" b="1" dirty="0" err="1"/>
              <a:t>Jerusalém</a:t>
            </a:r>
            <a:r>
              <a:rPr lang="es-MX" b="1" dirty="0"/>
              <a:t>"</a:t>
            </a:r>
            <a:r>
              <a:rPr lang="es-MX" dirty="0"/>
              <a:t> obra del dramaturgo Antonio Zúñiga y Dirección de Roberto Ríos "RAKI". </a:t>
            </a:r>
            <a:r>
              <a:rPr lang="es-MX" b="1" dirty="0"/>
              <a:t>Actual</a:t>
            </a:r>
            <a:r>
              <a:rPr lang="es-MX" dirty="0"/>
              <a:t>, a cargo del director Javier Rivas, “Cosas de Familia” Dirección Óscar Rubí. "Amor y Restos Humanos" Dirección Pablo </a:t>
            </a:r>
            <a:r>
              <a:rPr lang="es-MX" dirty="0" err="1"/>
              <a:t>Mandoki</a:t>
            </a:r>
            <a:r>
              <a:rPr lang="es-MX" dirty="0"/>
              <a:t>, "Cuestión de Narices" Dirección de </a:t>
            </a:r>
            <a:r>
              <a:rPr lang="es-MX" dirty="0" err="1"/>
              <a:t>Luly</a:t>
            </a:r>
            <a:r>
              <a:rPr lang="es-MX" dirty="0"/>
              <a:t> Rede y "El Oso" a cargo del director Roberto </a:t>
            </a:r>
            <a:r>
              <a:rPr lang="es-MX" dirty="0" err="1"/>
              <a:t>Uscanga</a:t>
            </a:r>
            <a:r>
              <a:rPr lang="es-MX" dirty="0"/>
              <a:t>. </a:t>
            </a:r>
            <a:endParaRPr lang="es-ES" dirty="0"/>
          </a:p>
        </p:txBody>
      </p:sp>
    </p:spTree>
    <p:extLst>
      <p:ext uri="{BB962C8B-B14F-4D97-AF65-F5344CB8AC3E}">
        <p14:creationId xmlns:p14="http://schemas.microsoft.com/office/powerpoint/2010/main" val="318894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860773"/>
            <a:ext cx="3429000" cy="609601"/>
          </a:xfrm>
        </p:spPr>
        <p:txBody>
          <a:bodyPr anchor="ctr"/>
          <a:lstStyle/>
          <a:p>
            <a:r>
              <a:rPr lang="es-ES" dirty="0"/>
              <a:t>LILIA MARÍN</a:t>
            </a:r>
          </a:p>
        </p:txBody>
      </p:sp>
      <p:sp>
        <p:nvSpPr>
          <p:cNvPr id="4" name="Marcador de texto 3"/>
          <p:cNvSpPr>
            <a:spLocks noGrp="1"/>
          </p:cNvSpPr>
          <p:nvPr>
            <p:ph type="body" sz="half" idx="2"/>
          </p:nvPr>
        </p:nvSpPr>
        <p:spPr>
          <a:xfrm>
            <a:off x="366889" y="1524004"/>
            <a:ext cx="3725333" cy="4724396"/>
          </a:xfrm>
        </p:spPr>
        <p:txBody>
          <a:bodyPr anchor="ctr">
            <a:noAutofit/>
          </a:bodyPr>
          <a:lstStyle/>
          <a:p>
            <a:pPr algn="just">
              <a:lnSpc>
                <a:spcPct val="110000"/>
              </a:lnSpc>
            </a:pPr>
            <a:r>
              <a:rPr lang="es-MX" sz="1400" dirty="0"/>
              <a:t>Actriz y productora, egresada de la Licenciatura en Actuación por la Universidad de Londres. </a:t>
            </a:r>
          </a:p>
          <a:p>
            <a:pPr algn="just">
              <a:lnSpc>
                <a:spcPct val="110000"/>
              </a:lnSpc>
            </a:pPr>
            <a:r>
              <a:rPr lang="es-MX" sz="1400" dirty="0"/>
              <a:t>En 2016 represento a México en el “Festival Internacional La Romerías de Mayo en Holguín, Cuba” en su emisión 2016 con la obra </a:t>
            </a:r>
            <a:r>
              <a:rPr lang="es-MX" sz="1400" i="1" dirty="0"/>
              <a:t>“De Son a Son</a:t>
            </a:r>
            <a:r>
              <a:rPr lang="es-MX" sz="1400" dirty="0"/>
              <a:t>” bajo la dirección de Elizabeth Rangel. Ha participado en obras como “</a:t>
            </a:r>
            <a:r>
              <a:rPr lang="es-MX" sz="1400" i="1" dirty="0"/>
              <a:t>La amargura del merengue</a:t>
            </a:r>
            <a:r>
              <a:rPr lang="es-MX" sz="1400" dirty="0"/>
              <a:t>” de Jorge Kuri,  </a:t>
            </a:r>
            <a:r>
              <a:rPr lang="es-MX" sz="1400" i="1" dirty="0"/>
              <a:t>“Callejón del triunfo” </a:t>
            </a:r>
            <a:r>
              <a:rPr lang="es-MX" sz="1400" dirty="0"/>
              <a:t>dirección Luis Francisco Arroyo en el “Foro </a:t>
            </a:r>
            <a:r>
              <a:rPr lang="es-MX" sz="1400" dirty="0" err="1"/>
              <a:t>Bellescene</a:t>
            </a:r>
            <a:r>
              <a:rPr lang="es-MX" sz="1400" dirty="0"/>
              <a:t>”, </a:t>
            </a:r>
            <a:r>
              <a:rPr lang="es-MX" sz="1400" i="1" dirty="0"/>
              <a:t>"Estigmas 2.0"</a:t>
            </a:r>
            <a:r>
              <a:rPr lang="es-MX" sz="1400" dirty="0"/>
              <a:t> de Gabriela </a:t>
            </a:r>
            <a:r>
              <a:rPr lang="es-MX" sz="1400" dirty="0" err="1"/>
              <a:t>Acasio</a:t>
            </a:r>
            <a:r>
              <a:rPr lang="es-MX" sz="1400" dirty="0"/>
              <a:t>, en el Foro la </a:t>
            </a:r>
            <a:r>
              <a:rPr lang="es-MX" sz="1400" dirty="0" err="1"/>
              <a:t>NaBe</a:t>
            </a:r>
            <a:r>
              <a:rPr lang="es-MX" sz="1400" dirty="0"/>
              <a:t>, </a:t>
            </a:r>
            <a:r>
              <a:rPr lang="es-MX" sz="1400" i="1" dirty="0"/>
              <a:t>“El Último piso del Hotel California"</a:t>
            </a:r>
            <a:r>
              <a:rPr lang="es-MX" sz="1400" dirty="0"/>
              <a:t> dirección Pablo </a:t>
            </a:r>
            <a:r>
              <a:rPr lang="es-MX" sz="1400" dirty="0" err="1"/>
              <a:t>Mandoki</a:t>
            </a:r>
            <a:r>
              <a:rPr lang="es-MX" sz="1400" dirty="0"/>
              <a:t>, entre otras. </a:t>
            </a:r>
          </a:p>
          <a:p>
            <a:pPr algn="just">
              <a:lnSpc>
                <a:spcPct val="110000"/>
              </a:lnSpc>
            </a:pPr>
            <a:endParaRPr lang="es-MX" sz="1200" dirty="0"/>
          </a:p>
        </p:txBody>
      </p:sp>
      <p:pic>
        <p:nvPicPr>
          <p:cNvPr id="7" name="Marcador de contenido 6"/>
          <p:cNvPicPr>
            <a:picLocks noGrp="1" noChangeAspect="1"/>
          </p:cNvPicPr>
          <p:nvPr>
            <p:ph idx="1"/>
          </p:nvPr>
        </p:nvPicPr>
        <p:blipFill>
          <a:blip r:embed="rId2" cstate="email">
            <a:grayscl/>
            <a:extLst>
              <a:ext uri="{28A0092B-C50C-407E-A947-70E740481C1C}">
                <a14:useLocalDpi xmlns:a14="http://schemas.microsoft.com/office/drawing/2010/main" val="0"/>
              </a:ext>
            </a:extLst>
          </a:blip>
          <a:stretch>
            <a:fillRect/>
          </a:stretch>
        </p:blipFill>
        <p:spPr>
          <a:xfrm rot="197313">
            <a:off x="5155496" y="1374069"/>
            <a:ext cx="3045660" cy="4568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7038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7870" y="1306849"/>
            <a:ext cx="3951755" cy="776111"/>
          </a:xfrm>
        </p:spPr>
        <p:txBody>
          <a:bodyPr anchor="ctr"/>
          <a:lstStyle/>
          <a:p>
            <a:pPr algn="ctr"/>
            <a:r>
              <a:rPr lang="es-ES" dirty="0"/>
              <a:t>ZAID ROLVA</a:t>
            </a:r>
          </a:p>
        </p:txBody>
      </p:sp>
      <p:pic>
        <p:nvPicPr>
          <p:cNvPr id="5" name="Marcador de posición de imagen 4"/>
          <p:cNvPicPr>
            <a:picLocks noGrp="1" noChangeAspect="1"/>
          </p:cNvPicPr>
          <p:nvPr>
            <p:ph type="pic" idx="1"/>
          </p:nvPr>
        </p:nvPicPr>
        <p:blipFill>
          <a:blip r:embed="rId2" cstate="email">
            <a:extLst>
              <a:ext uri="{28A0092B-C50C-407E-A947-70E740481C1C}">
                <a14:useLocalDpi xmlns:a14="http://schemas.microsoft.com/office/drawing/2010/main" val="0"/>
              </a:ext>
            </a:extLst>
          </a:blip>
          <a:stretch>
            <a:fillRect/>
          </a:stretch>
        </p:blipFill>
        <p:spPr>
          <a:xfrm rot="21416935">
            <a:off x="503250" y="1333238"/>
            <a:ext cx="3076293" cy="4614440"/>
          </a:xfrm>
        </p:spPr>
      </p:pic>
      <p:sp>
        <p:nvSpPr>
          <p:cNvPr id="4" name="Marcador de texto 3"/>
          <p:cNvSpPr>
            <a:spLocks noGrp="1"/>
          </p:cNvSpPr>
          <p:nvPr>
            <p:ph type="body" sz="half" idx="2"/>
          </p:nvPr>
        </p:nvSpPr>
        <p:spPr>
          <a:xfrm>
            <a:off x="4092222" y="2542822"/>
            <a:ext cx="4632230" cy="4696178"/>
          </a:xfrm>
        </p:spPr>
        <p:txBody>
          <a:bodyPr>
            <a:noAutofit/>
          </a:bodyPr>
          <a:lstStyle/>
          <a:p>
            <a:pPr algn="just"/>
            <a:r>
              <a:rPr lang="es-ES_tradnl" sz="1400" dirty="0"/>
              <a:t>Actor egresado de la  Universidad de Londres.</a:t>
            </a:r>
            <a:endParaRPr lang="es-MX" sz="1400" dirty="0"/>
          </a:p>
          <a:p>
            <a:pPr algn="just"/>
            <a:r>
              <a:rPr lang="es-ES_tradnl" sz="1400" dirty="0"/>
              <a:t>Entre sus trabajos más recientes se encuentra  Calígula de Albert Camus y Británico de Jean Racine parte de un combo Romano bajo la dirección Sergio Cuéllar con temporada en el recinto de Radio UNAM y carretera 45</a:t>
            </a:r>
          </a:p>
          <a:p>
            <a:pPr algn="just"/>
            <a:r>
              <a:rPr lang="es-ES_tradnl" sz="1400" dirty="0"/>
              <a:t>Representó a México en el Festival Internacional de Escuelas de teatro y expertos GATS 2016 sede Lima Perú, con la obra “La noche de los asesinos” dirección </a:t>
            </a:r>
            <a:r>
              <a:rPr lang="es-ES_tradnl" sz="1400" dirty="0" err="1"/>
              <a:t>Luly</a:t>
            </a:r>
            <a:r>
              <a:rPr lang="es-ES_tradnl" sz="1400" dirty="0"/>
              <a:t> Rede. Actor en “Otelo o la libertad del ser” obra ganadora de los premios ACPT 2017 y  "Enemigo de clase” dirección de Sergio Cuellar ganadora en el concurso del  FITU, 2016</a:t>
            </a:r>
            <a:r>
              <a:rPr lang="es-MX" sz="1400" dirty="0"/>
              <a:t>.Ha actuado en la obra “el laboratorio del doctor Rost” dando 200 funciones en teatro universum (UNAM). </a:t>
            </a:r>
          </a:p>
          <a:p>
            <a:endParaRPr lang="es-ES" dirty="0"/>
          </a:p>
        </p:txBody>
      </p:sp>
    </p:spTree>
    <p:extLst>
      <p:ext uri="{BB962C8B-B14F-4D97-AF65-F5344CB8AC3E}">
        <p14:creationId xmlns:p14="http://schemas.microsoft.com/office/powerpoint/2010/main" val="39884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a:xfrm>
            <a:off x="296334" y="1778000"/>
            <a:ext cx="6309771" cy="4699000"/>
          </a:xfrm>
        </p:spPr>
        <p:txBody>
          <a:bodyPr>
            <a:noAutofit/>
          </a:bodyPr>
          <a:lstStyle/>
          <a:p>
            <a:pPr algn="just"/>
            <a:r>
              <a:rPr lang="es-MX" sz="1200" dirty="0"/>
              <a:t>Licenciada en Literatura Dramática y Teatro por la UNAM.</a:t>
            </a:r>
          </a:p>
          <a:p>
            <a:pPr algn="just"/>
            <a:r>
              <a:rPr lang="es-MX" sz="1200" dirty="0"/>
              <a:t>Como Directora destacan: </a:t>
            </a:r>
            <a:r>
              <a:rPr lang="es-MX" sz="1200" i="1" dirty="0"/>
              <a:t>ADA, Encantadora de Números </a:t>
            </a:r>
            <a:r>
              <a:rPr lang="es-MX" sz="1200" dirty="0"/>
              <a:t>y </a:t>
            </a:r>
            <a:r>
              <a:rPr lang="es-MX" sz="1200" b="1" i="1" dirty="0"/>
              <a:t>El Radio de Marie Curie </a:t>
            </a:r>
            <a:r>
              <a:rPr lang="es-MX" sz="1200" dirty="0"/>
              <a:t>de Mauro Spinelli y Claudia Lobo, que actualmente tiene temporada en el Museo UNIVERSUM UNAM con funciones especiales en sedes nacionales e internacionales 2014 - 2018, </a:t>
            </a:r>
            <a:r>
              <a:rPr lang="es-MX" sz="1200" b="1" i="1" dirty="0"/>
              <a:t>La Extinción de los Dinosaurios</a:t>
            </a:r>
            <a:r>
              <a:rPr lang="es-MX" sz="1200" dirty="0"/>
              <a:t> de Luis Ayhllón Teatro Orientación Sep. 2013 y 2016 con el apoyo de EFITEATRO, </a:t>
            </a:r>
            <a:r>
              <a:rPr lang="es-MX" sz="1200" b="1" i="1" dirty="0"/>
              <a:t>Los Niños Sacrificados</a:t>
            </a:r>
            <a:r>
              <a:rPr lang="es-MX" sz="1200" dirty="0"/>
              <a:t> de Françoise Thyrion, Teatro la Gruta 2013, </a:t>
            </a:r>
            <a:r>
              <a:rPr lang="es-MX" sz="1200" b="1" i="1" dirty="0"/>
              <a:t>Quetzalcóatl Puddle</a:t>
            </a:r>
            <a:r>
              <a:rPr lang="es-MX" sz="1200" dirty="0"/>
              <a:t> de Irela de Villers Centro Cultural Helénico foro la Gruta 2010, </a:t>
            </a:r>
            <a:r>
              <a:rPr lang="es-MX" sz="1200" b="1" i="1" dirty="0"/>
              <a:t>El Anticristo</a:t>
            </a:r>
            <a:r>
              <a:rPr lang="es-MX" sz="1200" b="1" dirty="0"/>
              <a:t> </a:t>
            </a:r>
            <a:r>
              <a:rPr lang="es-MX" sz="1200" dirty="0"/>
              <a:t>de Mario Cantú Toscano, Teatro la Gruta 2006, apoyada por FONCA.</a:t>
            </a:r>
          </a:p>
          <a:p>
            <a:pPr algn="just"/>
            <a:r>
              <a:rPr lang="es-MX" sz="1200" dirty="0"/>
              <a:t>Desempeñado tareas como Productora Ejecutiva y como Asistente de Dirección colaborando con: Alberto </a:t>
            </a:r>
            <a:r>
              <a:rPr lang="es-MX" sz="1200" dirty="0" err="1"/>
              <a:t>Lomnitz</a:t>
            </a:r>
            <a:r>
              <a:rPr lang="es-MX" sz="1200" dirty="0"/>
              <a:t>, </a:t>
            </a:r>
            <a:r>
              <a:rPr lang="es-MX" sz="1200" dirty="0" err="1"/>
              <a:t>Haydeé</a:t>
            </a:r>
            <a:r>
              <a:rPr lang="es-MX" sz="1200" dirty="0"/>
              <a:t> </a:t>
            </a:r>
            <a:r>
              <a:rPr lang="es-MX" sz="1200" dirty="0" err="1"/>
              <a:t>Boetto</a:t>
            </a:r>
            <a:r>
              <a:rPr lang="es-MX" sz="1200" dirty="0"/>
              <a:t>, Emmanuel Márquez, Mauricio García Lozano, </a:t>
            </a:r>
            <a:r>
              <a:rPr lang="es-MX" sz="1200" dirty="0" err="1"/>
              <a:t>Aziz</a:t>
            </a:r>
            <a:r>
              <a:rPr lang="es-MX" sz="1200" dirty="0"/>
              <a:t> Gual, David </a:t>
            </a:r>
            <a:r>
              <a:rPr lang="es-MX" sz="1200" dirty="0" err="1"/>
              <a:t>Psalmon</a:t>
            </a:r>
            <a:r>
              <a:rPr lang="es-MX" sz="1200" dirty="0"/>
              <a:t>, Fernando Bonilla, Haydee </a:t>
            </a:r>
            <a:r>
              <a:rPr lang="es-MX" sz="1200" dirty="0" err="1"/>
              <a:t>Boetto</a:t>
            </a:r>
            <a:r>
              <a:rPr lang="es-MX" sz="1200" dirty="0"/>
              <a:t> entre otros.</a:t>
            </a:r>
          </a:p>
          <a:p>
            <a:pPr algn="just"/>
            <a:r>
              <a:rPr lang="es-MX" sz="1200" dirty="0"/>
              <a:t>Trabajó como Coach de Voz para las grabaciones de unitario DECISIONES en RTI Colombia Bogotá y la novela La Espada y la Rosa EL ZORRO, de los productores RTI Colombia, SONY Televisión y Telemundo Miami de 2006-2007.</a:t>
            </a:r>
          </a:p>
          <a:p>
            <a:pPr algn="just"/>
            <a:r>
              <a:rPr lang="es-MX" sz="1200" dirty="0"/>
              <a:t>Coordinadora de proyectos en el Centro Cultural Helénico de 2000 a 2004. </a:t>
            </a:r>
          </a:p>
          <a:p>
            <a:pPr algn="just"/>
            <a:r>
              <a:rPr lang="es-MX" sz="1200" dirty="0"/>
              <a:t>Recientemente ha trabajado como Productora para dos programas de televisión en Canal Once, CIERTO CONCIERTO con la Sinfónica del IPN y las actuaciones de Sofía Álvarez y distintos invitados especiales y la 4ª. Temporada de CUENTA CON SOFÍA. Así como para el Festival IM.PULSO UNAM produciendo la opera DE AMOR Y GUERRA dir. Benjamín Cann y el concurso IM.PULSO FUTURO 2017.</a:t>
            </a:r>
          </a:p>
        </p:txBody>
      </p:sp>
      <p:sp>
        <p:nvSpPr>
          <p:cNvPr id="4" name="Título 3"/>
          <p:cNvSpPr>
            <a:spLocks noGrp="1"/>
          </p:cNvSpPr>
          <p:nvPr>
            <p:ph type="title"/>
          </p:nvPr>
        </p:nvSpPr>
        <p:spPr>
          <a:xfrm>
            <a:off x="1241779" y="1054380"/>
            <a:ext cx="4346221" cy="723620"/>
          </a:xfrm>
        </p:spPr>
        <p:txBody>
          <a:bodyPr anchor="ctr"/>
          <a:lstStyle/>
          <a:p>
            <a:r>
              <a:rPr lang="es-ES" sz="2800" dirty="0"/>
              <a:t>GABRIELA LOZANO</a:t>
            </a:r>
          </a:p>
        </p:txBody>
      </p:sp>
      <p:pic>
        <p:nvPicPr>
          <p:cNvPr id="7" name="Marcador de posición de imagen 6" descr="Dinosaurios1524.psd"/>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l="14106" t="1510" r="41925" b="42343"/>
          <a:stretch/>
        </p:blipFill>
        <p:spPr>
          <a:xfrm rot="973398">
            <a:off x="6803858" y="504580"/>
            <a:ext cx="1994464" cy="1699916"/>
          </a:xfrm>
        </p:spPr>
      </p:pic>
    </p:spTree>
    <p:extLst>
      <p:ext uri="{BB962C8B-B14F-4D97-AF65-F5344CB8AC3E}">
        <p14:creationId xmlns:p14="http://schemas.microsoft.com/office/powerpoint/2010/main" val="2371844845"/>
      </p:ext>
    </p:extLst>
  </p:cSld>
  <p:clrMapOvr>
    <a:masterClrMapping/>
  </p:clrMapOvr>
</p:sld>
</file>

<file path=ppt/theme/theme1.xml><?xml version="1.0" encoding="utf-8"?>
<a:theme xmlns:a="http://schemas.openxmlformats.org/drawingml/2006/main" name="Cielo">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o">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Cielo">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Cielo.thmx</Template>
  <TotalTime>327</TotalTime>
  <Words>1733</Words>
  <Application>Microsoft Macintosh PowerPoint</Application>
  <PresentationFormat>Presentación en pantalla (4:3)</PresentationFormat>
  <Paragraphs>62</Paragraphs>
  <Slides>11</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 Rounded MT Bold</vt:lpstr>
      <vt:lpstr>Calibri</vt:lpstr>
      <vt:lpstr>Cielo</vt:lpstr>
      <vt:lpstr>POETA_BALLENA (Moby)</vt:lpstr>
      <vt:lpstr>Sinopsis</vt:lpstr>
      <vt:lpstr>Descripción </vt:lpstr>
      <vt:lpstr>Presentación de PowerPoint</vt:lpstr>
      <vt:lpstr>Presentación de PowerPoint</vt:lpstr>
      <vt:lpstr>CLAUDIA OLIVIA</vt:lpstr>
      <vt:lpstr>LILIA MARÍN</vt:lpstr>
      <vt:lpstr>ZAID ROLVA</vt:lpstr>
      <vt:lpstr>GABRIELA LOZANO</vt:lpstr>
      <vt:lpstr>Enrique Olmos de Ita</vt:lpstr>
      <vt:lpstr>Estrategias de difusión </vt:lpstr>
    </vt:vector>
  </TitlesOfParts>
  <Company>Particular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POETA_BALLENA (Moby)</dc:title>
  <dc:creator>GABRIELA LOZANO MONTES DE OCA</dc:creator>
  <cp:lastModifiedBy>Gabriela Lozano</cp:lastModifiedBy>
  <cp:revision>33</cp:revision>
  <dcterms:created xsi:type="dcterms:W3CDTF">2019-08-31T17:42:48Z</dcterms:created>
  <dcterms:modified xsi:type="dcterms:W3CDTF">2020-01-13T19:30:59Z</dcterms:modified>
</cp:coreProperties>
</file>